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318" r:id="rId2"/>
    <p:sldId id="319" r:id="rId3"/>
    <p:sldId id="307" r:id="rId4"/>
    <p:sldId id="308" r:id="rId5"/>
    <p:sldId id="309" r:id="rId6"/>
    <p:sldId id="321" r:id="rId7"/>
    <p:sldId id="320" r:id="rId8"/>
    <p:sldId id="310" r:id="rId9"/>
    <p:sldId id="311" r:id="rId10"/>
    <p:sldId id="312" r:id="rId11"/>
    <p:sldId id="322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showOutlineIcons="0">
    <p:restoredLeft sz="15622" autoAdjust="0"/>
    <p:restoredTop sz="94664" autoAdjust="0"/>
  </p:normalViewPr>
  <p:slideViewPr>
    <p:cSldViewPr>
      <p:cViewPr varScale="1">
        <p:scale>
          <a:sx n="65" d="100"/>
          <a:sy n="65" d="100"/>
        </p:scale>
        <p:origin x="-1296" y="-6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3A2A6C-C22D-4F2F-81A3-435B9C56E748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291FE6-5AAA-486C-AA56-C667AA68DA7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91FE6-5AAA-486C-AA56-C667AA68DA79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</a:t>
            </a:r>
            <a:r>
              <a:rPr lang="sr-Cyrl-RS" dirty="0" smtClean="0"/>
              <a:t>кутне и хроничне компликације шећерне болести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sr-Cyrl-RS" dirty="0" smtClean="0"/>
          </a:p>
          <a:p>
            <a:pPr>
              <a:buNone/>
            </a:pPr>
            <a:endParaRPr lang="sr-Cyrl-RS" dirty="0" smtClean="0"/>
          </a:p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r>
              <a:rPr lang="sr-Cyrl-RS" dirty="0" smtClean="0"/>
              <a:t>Интерна медицина 2</a:t>
            </a:r>
          </a:p>
          <a:p>
            <a:pPr algn="ctr">
              <a:buNone/>
            </a:pPr>
            <a:r>
              <a:rPr lang="sr-Cyrl-CS" dirty="0" smtClean="0"/>
              <a:t>Д</a:t>
            </a:r>
            <a:r>
              <a:rPr lang="sr-Cyrl-RS" dirty="0" smtClean="0"/>
              <a:t>р Јелена Нешић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sr-Cyrl-RS" dirty="0" smtClean="0"/>
              <a:t>Витални параметри:</a:t>
            </a:r>
          </a:p>
          <a:p>
            <a:r>
              <a:rPr lang="en-US" dirty="0" err="1" smtClean="0"/>
              <a:t>Glikemija</a:t>
            </a:r>
            <a:r>
              <a:rPr lang="en-US" dirty="0" smtClean="0"/>
              <a:t> 1,9mmol/l, </a:t>
            </a:r>
          </a:p>
          <a:p>
            <a:r>
              <a:rPr lang="en-US" dirty="0" smtClean="0"/>
              <a:t>TA 170/80mmHg , f 140/min, SAT 96%, TT 36.8C</a:t>
            </a:r>
          </a:p>
          <a:p>
            <a:r>
              <a:rPr lang="en-US" dirty="0" smtClean="0"/>
              <a:t>EKG </a:t>
            </a:r>
            <a:r>
              <a:rPr lang="en-US" dirty="0" err="1" smtClean="0"/>
              <a:t>sinusna</a:t>
            </a:r>
            <a:r>
              <a:rPr lang="en-US" dirty="0" smtClean="0"/>
              <a:t> </a:t>
            </a:r>
            <a:r>
              <a:rPr lang="en-US" dirty="0" err="1" smtClean="0"/>
              <a:t>tahikardija</a:t>
            </a:r>
            <a:r>
              <a:rPr lang="en-US" dirty="0" smtClean="0"/>
              <a:t>, 140/min, ZHLK</a:t>
            </a:r>
            <a:endParaRPr lang="sr-Cyrl-RS" dirty="0" smtClean="0"/>
          </a:p>
          <a:p>
            <a:r>
              <a:rPr lang="sr-Cyrl-RS" dirty="0" smtClean="0"/>
              <a:t>Примењена терапија: </a:t>
            </a:r>
          </a:p>
          <a:p>
            <a:r>
              <a:rPr lang="en-US" dirty="0" smtClean="0"/>
              <a:t>Sol. 50% </a:t>
            </a:r>
            <a:r>
              <a:rPr lang="en-US" dirty="0" err="1" smtClean="0"/>
              <a:t>Glucosae</a:t>
            </a:r>
            <a:r>
              <a:rPr lang="en-US" dirty="0" smtClean="0"/>
              <a:t> 20ml+20ml</a:t>
            </a:r>
          </a:p>
          <a:p>
            <a:r>
              <a:rPr lang="sr-Cyrl-CS" dirty="0" smtClean="0"/>
              <a:t>Затим се п</a:t>
            </a:r>
            <a:r>
              <a:rPr lang="sr-Cyrl-RS" dirty="0" smtClean="0"/>
              <a:t>ацијент се спонтано буди, одговара на питања.</a:t>
            </a:r>
          </a:p>
          <a:p>
            <a:r>
              <a:rPr lang="sr-Cyrl-CS" dirty="0" smtClean="0"/>
              <a:t>П</a:t>
            </a:r>
            <a:r>
              <a:rPr lang="sr-Cyrl-RS" dirty="0" smtClean="0"/>
              <a:t>оново измерена гликемија је износила 11,8</a:t>
            </a:r>
            <a:r>
              <a:rPr lang="en-US" dirty="0" err="1" smtClean="0"/>
              <a:t>mmol</a:t>
            </a:r>
            <a:r>
              <a:rPr lang="en-US" dirty="0" smtClean="0"/>
              <a:t>/l</a:t>
            </a:r>
          </a:p>
          <a:p>
            <a:r>
              <a:rPr lang="sr-Cyrl-CS" dirty="0" smtClean="0"/>
              <a:t>Н</a:t>
            </a:r>
            <a:r>
              <a:rPr lang="sr-Cyrl-RS" dirty="0" smtClean="0"/>
              <a:t>а основу анамнестичких и клиничких података постављена је </a:t>
            </a:r>
            <a:endParaRPr lang="en-US" dirty="0" smtClean="0"/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 Dg </a:t>
            </a:r>
            <a:r>
              <a:rPr lang="sr-Cyrl-RS" dirty="0" smtClean="0"/>
              <a:t>:</a:t>
            </a:r>
            <a:r>
              <a:rPr lang="en-US" dirty="0" err="1" smtClean="0"/>
              <a:t>Hypoglicemia</a:t>
            </a:r>
            <a:r>
              <a:rPr lang="sr-Cyrl-RS" dirty="0" smtClean="0"/>
              <a:t>. </a:t>
            </a:r>
            <a:r>
              <a:rPr lang="en-US" dirty="0" smtClean="0"/>
              <a:t>Diabetes mellitus tip 2</a:t>
            </a:r>
            <a:r>
              <a:rPr lang="sr-Latn-RS" dirty="0" smtClean="0"/>
              <a:t> comp.</a:t>
            </a:r>
            <a:endParaRPr lang="en-US" dirty="0" smtClean="0"/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sr-Cyrl-RS" dirty="0" smtClean="0"/>
              <a:t>Хетероанамнестички подаци од супруге сазнајемо да од терапије за шећерну болест узима </a:t>
            </a:r>
            <a:r>
              <a:rPr lang="en-US" dirty="0" err="1" smtClean="0"/>
              <a:t>tbl</a:t>
            </a:r>
            <a:r>
              <a:rPr lang="sr-Cyrl-RS" dirty="0" smtClean="0"/>
              <a:t>. </a:t>
            </a:r>
            <a:r>
              <a:rPr lang="en-US" dirty="0" err="1" smtClean="0"/>
              <a:t>Glucophage</a:t>
            </a:r>
            <a:r>
              <a:rPr lang="en-US" dirty="0" smtClean="0"/>
              <a:t> 1000mg 1+0+1, </a:t>
            </a:r>
            <a:r>
              <a:rPr lang="en-US" dirty="0" err="1" smtClean="0"/>
              <a:t>tbl</a:t>
            </a:r>
            <a:r>
              <a:rPr lang="en-US" dirty="0" smtClean="0"/>
              <a:t>. </a:t>
            </a:r>
            <a:r>
              <a:rPr lang="en-US" dirty="0" err="1" smtClean="0"/>
              <a:t>Amaryl</a:t>
            </a:r>
            <a:r>
              <a:rPr lang="en-US" dirty="0" smtClean="0"/>
              <a:t> 4mg 1+0+0,  </a:t>
            </a:r>
            <a:r>
              <a:rPr lang="en-US" dirty="0" err="1" smtClean="0"/>
              <a:t>Levemir</a:t>
            </a:r>
            <a:r>
              <a:rPr lang="en-US" dirty="0" smtClean="0"/>
              <a:t> 16j u 22h</a:t>
            </a:r>
          </a:p>
          <a:p>
            <a:r>
              <a:rPr lang="sr-Cyrl-RS" dirty="0" smtClean="0"/>
              <a:t>У последње време има честе епизоде хипогликемије</a:t>
            </a:r>
          </a:p>
          <a:p>
            <a:r>
              <a:rPr lang="sr-Cyrl-RS" dirty="0" smtClean="0"/>
              <a:t>Последњи урађене лаб.анализе указују на бубрежну слабост, </a:t>
            </a:r>
            <a:r>
              <a:rPr lang="en-US" dirty="0" smtClean="0"/>
              <a:t>urea 15, </a:t>
            </a:r>
            <a:r>
              <a:rPr lang="en-US" dirty="0" err="1" smtClean="0"/>
              <a:t>Kreatinin</a:t>
            </a:r>
            <a:r>
              <a:rPr lang="en-US" dirty="0" smtClean="0"/>
              <a:t> 223, K 5.3, HbA1C 8.2%</a:t>
            </a:r>
          </a:p>
          <a:p>
            <a:r>
              <a:rPr lang="sr-Cyrl-RS" dirty="0" smtClean="0"/>
              <a:t>Није се јављао на преглед скорије ни ендокринологу, ни нефрологу.</a:t>
            </a:r>
            <a:endParaRPr lang="en-US" dirty="0" smtClean="0"/>
          </a:p>
          <a:p>
            <a:r>
              <a:rPr lang="sr-Cyrl-RS" dirty="0" smtClean="0"/>
              <a:t>Због бубрежне слабости, укинути оралне антидијабетике</a:t>
            </a:r>
            <a:r>
              <a:rPr lang="en-US" dirty="0" smtClean="0"/>
              <a:t> </a:t>
            </a:r>
            <a:r>
              <a:rPr lang="sr-Latn-RS" dirty="0" smtClean="0"/>
              <a:t>(Glucophage, Amaryl)</a:t>
            </a:r>
            <a:r>
              <a:rPr lang="sr-Cyrl-RS" dirty="0" smtClean="0"/>
              <a:t>.</a:t>
            </a:r>
          </a:p>
          <a:p>
            <a:r>
              <a:rPr lang="sr-Cyrl-RS" dirty="0" smtClean="0"/>
              <a:t>Пацијент транспортован у Клинику за Ендокринологију ради кориговања терапије и даљег лечења.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 smtClean="0"/>
              <a:t>Д</a:t>
            </a:r>
            <a:r>
              <a:rPr lang="sr-Cyrl-RS" dirty="0" smtClean="0"/>
              <a:t>ијабетесна кетоацидоза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r>
              <a:rPr lang="sr-Cyrl-RS" dirty="0" smtClean="0"/>
              <a:t>Приказ случаја 1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sr-Cyrl-RS" dirty="0" smtClean="0"/>
              <a:t>Пацијент хоспитализован у Клиници за ендокринологију у стању дијабетесне кетоацидозе. </a:t>
            </a:r>
            <a:r>
              <a:rPr lang="sr-Cyrl-CS" dirty="0" smtClean="0"/>
              <a:t>И</a:t>
            </a:r>
            <a:r>
              <a:rPr lang="sr-Cyrl-RS" dirty="0" smtClean="0"/>
              <a:t>ницијално прегледан у интерничкој амбуланти УЦ-а.</a:t>
            </a:r>
          </a:p>
          <a:p>
            <a:r>
              <a:rPr lang="sr-Cyrl-RS" dirty="0" smtClean="0"/>
              <a:t> </a:t>
            </a:r>
            <a:r>
              <a:rPr lang="sr-Cyrl-CS" dirty="0" smtClean="0"/>
              <a:t>Н</a:t>
            </a:r>
            <a:r>
              <a:rPr lang="sr-Cyrl-RS" dirty="0" smtClean="0"/>
              <a:t>а пријему измерена немерљиво висока гликемија &gt;27,8ммол/л </a:t>
            </a:r>
            <a:r>
              <a:rPr lang="en-US" dirty="0" smtClean="0"/>
              <a:t> </a:t>
            </a:r>
            <a:r>
              <a:rPr lang="sr-Cyrl-RS" dirty="0" smtClean="0"/>
              <a:t>праћено гликозуријом и кетонуријом.</a:t>
            </a:r>
          </a:p>
          <a:p>
            <a:r>
              <a:rPr lang="sr-Cyrl-RS" dirty="0" smtClean="0"/>
              <a:t>Главне тегобе на пријему: мучнина, повраћање, општа слабост и малкалост, повишена телесна температура.</a:t>
            </a:r>
            <a:endParaRPr lang="en-US" dirty="0" smtClean="0"/>
          </a:p>
          <a:p>
            <a:r>
              <a:rPr lang="sr-Cyrl-RS" dirty="0" smtClean="0"/>
              <a:t>Брзи тест на </a:t>
            </a:r>
            <a:r>
              <a:rPr lang="en-US" dirty="0" err="1" smtClean="0"/>
              <a:t>covid</a:t>
            </a:r>
            <a:r>
              <a:rPr lang="en-US" dirty="0" smtClean="0"/>
              <a:t> 19 </a:t>
            </a:r>
            <a:r>
              <a:rPr lang="sr-Cyrl-RS" dirty="0" smtClean="0"/>
              <a:t>негативан.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sr-Cyrl-RS" dirty="0" smtClean="0"/>
              <a:t>Лична анамнеза: Од шећерне болести се лечи од 2008 године, оболео у својој 35 години живота, у тренутку када је оболео није био је гојазан, прва гликемија 17,5ммол/л и није била праћена кетонуријом. </a:t>
            </a:r>
            <a:r>
              <a:rPr lang="sr-Cyrl-CS" dirty="0" smtClean="0"/>
              <a:t>О</a:t>
            </a:r>
            <a:r>
              <a:rPr lang="sr-Cyrl-RS" dirty="0" smtClean="0"/>
              <a:t>д почетка на инсулинској терапији у режиму </a:t>
            </a:r>
            <a:r>
              <a:rPr lang="en-US" dirty="0" err="1" smtClean="0"/>
              <a:t>cIIT</a:t>
            </a:r>
            <a:r>
              <a:rPr lang="en-US" dirty="0" smtClean="0"/>
              <a:t>, </a:t>
            </a:r>
            <a:r>
              <a:rPr lang="sr-Cyrl-RS" dirty="0" smtClean="0"/>
              <a:t>најпре </a:t>
            </a:r>
            <a:r>
              <a:rPr lang="en-US" dirty="0" smtClean="0"/>
              <a:t>HM </a:t>
            </a:r>
            <a:r>
              <a:rPr lang="sr-Cyrl-RS" dirty="0" smtClean="0"/>
              <a:t>инсулинима, а затим аналозима инсулина. </a:t>
            </a:r>
            <a:r>
              <a:rPr lang="sr-Cyrl-CS" dirty="0" smtClean="0"/>
              <a:t>А</a:t>
            </a:r>
            <a:r>
              <a:rPr lang="sr-Cyrl-RS" dirty="0" smtClean="0"/>
              <a:t>ктуелна терапија </a:t>
            </a:r>
            <a:r>
              <a:rPr lang="en-US" dirty="0" err="1" smtClean="0"/>
              <a:t>NovoRapid</a:t>
            </a:r>
            <a:r>
              <a:rPr lang="en-US" dirty="0" smtClean="0"/>
              <a:t> </a:t>
            </a:r>
            <a:r>
              <a:rPr lang="en-US" dirty="0" err="1" smtClean="0"/>
              <a:t>FlexPen</a:t>
            </a:r>
            <a:r>
              <a:rPr lang="en-US" dirty="0" smtClean="0"/>
              <a:t> 3x8-10j </a:t>
            </a:r>
            <a:r>
              <a:rPr lang="en-US" dirty="0" err="1" smtClean="0"/>
              <a:t>s.c</a:t>
            </a:r>
            <a:r>
              <a:rPr lang="en-US" dirty="0" smtClean="0"/>
              <a:t>.</a:t>
            </a:r>
            <a:r>
              <a:rPr lang="sr-Cyrl-RS" dirty="0" smtClean="0"/>
              <a:t> </a:t>
            </a:r>
            <a:r>
              <a:rPr lang="sr-Cyrl-CS" dirty="0"/>
              <a:t>п</a:t>
            </a:r>
            <a:r>
              <a:rPr lang="sr-Cyrl-RS" dirty="0" smtClean="0"/>
              <a:t>ред оброке и </a:t>
            </a:r>
            <a:r>
              <a:rPr lang="en-US" dirty="0" err="1" smtClean="0"/>
              <a:t>Tresiba</a:t>
            </a:r>
            <a:r>
              <a:rPr lang="en-US" dirty="0" smtClean="0"/>
              <a:t> 34-36j </a:t>
            </a:r>
            <a:r>
              <a:rPr lang="en-US" dirty="0" err="1" smtClean="0"/>
              <a:t>s.c</a:t>
            </a:r>
            <a:r>
              <a:rPr lang="en-US" dirty="0" smtClean="0"/>
              <a:t>. </a:t>
            </a:r>
            <a:r>
              <a:rPr lang="sr-Cyrl-CS" dirty="0"/>
              <a:t>п</a:t>
            </a:r>
            <a:r>
              <a:rPr lang="sr-Cyrl-RS" dirty="0" smtClean="0"/>
              <a:t>ред спавање. </a:t>
            </a:r>
            <a:r>
              <a:rPr lang="sr-Cyrl-CS" dirty="0" smtClean="0"/>
              <a:t>Д</a:t>
            </a:r>
            <a:r>
              <a:rPr lang="sr-Cyrl-RS" dirty="0" smtClean="0"/>
              <a:t>о сада регистроване хроничне компликације: полинеуропатија и ретинопатија. Више пута до сада је имао акутну компликацију шећерне болести- дијабетесну кетоацидозу. </a:t>
            </a:r>
            <a:r>
              <a:rPr lang="sr-Cyrl-CS" dirty="0" smtClean="0"/>
              <a:t>Л</a:t>
            </a:r>
            <a:r>
              <a:rPr lang="sr-Cyrl-RS" dirty="0" smtClean="0"/>
              <a:t>ечи се од хипертензије. </a:t>
            </a:r>
          </a:p>
          <a:p>
            <a:r>
              <a:rPr lang="sr-Cyrl-RS" dirty="0" smtClean="0"/>
              <a:t>Породична анамнеза: позитвна за </a:t>
            </a:r>
            <a:r>
              <a:rPr lang="en-US" dirty="0" smtClean="0"/>
              <a:t>DM </a:t>
            </a:r>
            <a:r>
              <a:rPr lang="sr-Cyrl-RS" dirty="0" smtClean="0"/>
              <a:t>и </a:t>
            </a:r>
            <a:r>
              <a:rPr lang="en-US" dirty="0" smtClean="0"/>
              <a:t>KVB.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29600" cy="4525963"/>
          </a:xfrm>
        </p:spPr>
        <p:txBody>
          <a:bodyPr>
            <a:normAutofit fontScale="62500" lnSpcReduction="20000"/>
          </a:bodyPr>
          <a:lstStyle/>
          <a:p>
            <a:r>
              <a:rPr lang="sr-Cyrl-RS" dirty="0" smtClean="0"/>
              <a:t>Физикални налаз</a:t>
            </a:r>
          </a:p>
          <a:p>
            <a:r>
              <a:rPr lang="sr-Cyrl-RS" dirty="0" smtClean="0"/>
              <a:t>Свестан, оријентисан у времену и простору, према себи и другим лицима, кожа и видљиве слузнице суве, субфебрилан 37.2, тахипноичан.</a:t>
            </a:r>
            <a:endParaRPr lang="en-US" dirty="0" smtClean="0"/>
          </a:p>
          <a:p>
            <a:r>
              <a:rPr lang="sr-Cyrl-CS" dirty="0" smtClean="0"/>
              <a:t>А</a:t>
            </a:r>
            <a:r>
              <a:rPr lang="sr-Cyrl-RS" dirty="0" smtClean="0"/>
              <a:t>ускултаторно десно базално ослабљен дисајни шум</a:t>
            </a:r>
          </a:p>
          <a:p>
            <a:r>
              <a:rPr lang="sr-Cyrl-RS" dirty="0" smtClean="0"/>
              <a:t>Акција ритмична, убрзана, без шума</a:t>
            </a:r>
          </a:p>
          <a:p>
            <a:endParaRPr lang="sr-Cyrl-RS" dirty="0" smtClean="0"/>
          </a:p>
          <a:p>
            <a:r>
              <a:rPr lang="en-US" dirty="0" smtClean="0"/>
              <a:t>EKG </a:t>
            </a:r>
            <a:r>
              <a:rPr lang="sr-Cyrl-RS" dirty="0" smtClean="0"/>
              <a:t>синусна тахикардија, 124/мин, инкомплетни блок десне гране</a:t>
            </a:r>
          </a:p>
          <a:p>
            <a:r>
              <a:rPr lang="sr-Cyrl-RS" dirty="0" smtClean="0"/>
              <a:t>Лабараторијске анализе-</a:t>
            </a:r>
            <a:r>
              <a:rPr lang="en-US" dirty="0" smtClean="0"/>
              <a:t>Le 27,2…7,84, </a:t>
            </a:r>
            <a:r>
              <a:rPr lang="en-US" dirty="0" err="1" smtClean="0"/>
              <a:t>Er</a:t>
            </a:r>
            <a:r>
              <a:rPr lang="en-US" dirty="0" smtClean="0"/>
              <a:t> 5,76…4,24, </a:t>
            </a:r>
            <a:r>
              <a:rPr lang="en-US" dirty="0" err="1" smtClean="0"/>
              <a:t>HgB</a:t>
            </a:r>
            <a:r>
              <a:rPr lang="en-US" dirty="0" smtClean="0"/>
              <a:t> 170…130, </a:t>
            </a:r>
            <a:r>
              <a:rPr lang="en-US" dirty="0" err="1" smtClean="0"/>
              <a:t>Tr</a:t>
            </a:r>
            <a:r>
              <a:rPr lang="en-US" dirty="0" smtClean="0"/>
              <a:t> 298…130, CRP 95, HbA1C 9,9%</a:t>
            </a:r>
            <a:r>
              <a:rPr lang="sr-Cyrl-RS" dirty="0" smtClean="0"/>
              <a:t>, остале анализе у границама нормале</a:t>
            </a:r>
            <a:endParaRPr lang="en-US" dirty="0" smtClean="0"/>
          </a:p>
          <a:p>
            <a:r>
              <a:rPr lang="en-US" dirty="0" err="1" smtClean="0"/>
              <a:t>Gasne</a:t>
            </a:r>
            <a:r>
              <a:rPr lang="en-US" dirty="0" smtClean="0"/>
              <a:t> </a:t>
            </a:r>
            <a:r>
              <a:rPr lang="en-US" dirty="0" err="1" smtClean="0"/>
              <a:t>analize</a:t>
            </a:r>
            <a:r>
              <a:rPr lang="en-US" dirty="0" smtClean="0"/>
              <a:t> – pH 7,11, pCO2 3,9, pO2 12,3, HCO3 </a:t>
            </a:r>
            <a:r>
              <a:rPr lang="sr-Latn-RS" dirty="0" smtClean="0"/>
              <a:t>9</a:t>
            </a:r>
            <a:r>
              <a:rPr lang="sr-Cyrl-RS" dirty="0" smtClean="0"/>
              <a:t>- метаболичка ацидоза</a:t>
            </a:r>
            <a:endParaRPr lang="en-US" dirty="0" smtClean="0"/>
          </a:p>
          <a:p>
            <a:r>
              <a:rPr lang="en-US" dirty="0" smtClean="0"/>
              <a:t>RTG </a:t>
            </a:r>
            <a:r>
              <a:rPr lang="sr-Cyrl-RS" dirty="0" smtClean="0"/>
              <a:t>плућа: Наглашен бронховаскуларни цртеж, доминантно десно паракардијално. </a:t>
            </a:r>
            <a:r>
              <a:rPr lang="sr-Cyrl-CS" dirty="0" smtClean="0"/>
              <a:t>К</a:t>
            </a:r>
            <a:r>
              <a:rPr lang="sr-Cyrl-RS" dirty="0" smtClean="0"/>
              <a:t>осто френични синуси слободни. Хемидијафрагме јасних контура.</a:t>
            </a:r>
          </a:p>
          <a:p>
            <a:pPr>
              <a:buNone/>
            </a:pPr>
            <a:endParaRPr lang="sr-Cyrl-RS" dirty="0" smtClean="0"/>
          </a:p>
          <a:p>
            <a:pPr>
              <a:buNone/>
            </a:pPr>
            <a:endParaRPr lang="sr-Latn-R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sr-Latn-RS" dirty="0" smtClean="0"/>
              <a:t> Dg: Ketoacidosis. Diabetes mellitus tip 1 compl. </a:t>
            </a:r>
            <a:r>
              <a:rPr lang="en-US" dirty="0" smtClean="0"/>
              <a:t>P</a:t>
            </a:r>
            <a:r>
              <a:rPr lang="sr-Latn-RS" dirty="0" smtClean="0"/>
              <a:t>olyneuropathia et retinopathia diabetica.</a:t>
            </a:r>
            <a:endParaRPr lang="sr-Cyrl-RS" dirty="0" smtClean="0"/>
          </a:p>
          <a:p>
            <a:pPr>
              <a:buNone/>
            </a:pPr>
            <a:endParaRPr lang="sr-Cyrl-RS" dirty="0" smtClean="0"/>
          </a:p>
          <a:p>
            <a:pPr>
              <a:buNone/>
            </a:pPr>
            <a:r>
              <a:rPr lang="sr-Cyrl-CS" dirty="0" smtClean="0"/>
              <a:t> Закључак: П</a:t>
            </a:r>
            <a:r>
              <a:rPr lang="sr-Cyrl-RS" dirty="0" smtClean="0"/>
              <a:t>ацијент хоспитализован у стању дијабетесне кетоацидозе. </a:t>
            </a:r>
            <a:r>
              <a:rPr lang="sr-Cyrl-CS" dirty="0" smtClean="0"/>
              <a:t>И</a:t>
            </a:r>
            <a:r>
              <a:rPr lang="sr-Cyrl-RS" dirty="0" smtClean="0"/>
              <a:t>нтензивно рехидриран, третиран малим дозама хуманог инсулина брзог и кратког дејствауз неприкидан мониторинг и корекцију електролитског и ацидобазног статуса. </a:t>
            </a:r>
            <a:r>
              <a:rPr lang="sr-Cyrl-CS" dirty="0" smtClean="0"/>
              <a:t>К</a:t>
            </a:r>
            <a:r>
              <a:rPr lang="sr-Cyrl-RS" dirty="0" smtClean="0"/>
              <a:t>ада су метаболички параметри дозволили преведен на </a:t>
            </a:r>
            <a:r>
              <a:rPr lang="en-US" dirty="0" err="1" smtClean="0"/>
              <a:t>cIIT</a:t>
            </a:r>
            <a:r>
              <a:rPr lang="en-US" dirty="0" smtClean="0"/>
              <a:t> </a:t>
            </a:r>
            <a:r>
              <a:rPr lang="sr-Cyrl-RS" dirty="0" smtClean="0"/>
              <a:t>аналозима инсулина, чиме су параметри гликорегулације одржавају у опсегу задовољавајућих вредности. Током хоспитализације третиран, антибиотицима, бета блокаторима, </a:t>
            </a:r>
            <a:r>
              <a:rPr lang="en-US" dirty="0" smtClean="0"/>
              <a:t>ACEI, </a:t>
            </a:r>
            <a:r>
              <a:rPr lang="sr-Cyrl-RS" dirty="0" smtClean="0"/>
              <a:t>гастропротективна терапија, отпушта се на даље кућно лечење уз следећу терапију:</a:t>
            </a:r>
          </a:p>
          <a:p>
            <a:pPr>
              <a:buNone/>
            </a:pP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1. Хигијенско-дијететски режим</a:t>
            </a:r>
          </a:p>
          <a:p>
            <a:pPr>
              <a:buNone/>
            </a:pPr>
            <a:r>
              <a:rPr lang="sr-Cyrl-RS" dirty="0" smtClean="0"/>
              <a:t>       2. </a:t>
            </a:r>
            <a:r>
              <a:rPr lang="en-US" dirty="0" err="1" smtClean="0"/>
              <a:t>Insulinska</a:t>
            </a:r>
            <a:r>
              <a:rPr lang="en-US" dirty="0" smtClean="0"/>
              <a:t> </a:t>
            </a:r>
            <a:r>
              <a:rPr lang="en-US" dirty="0" err="1" smtClean="0"/>
              <a:t>terapija</a:t>
            </a:r>
            <a:r>
              <a:rPr lang="en-US" dirty="0" smtClean="0"/>
              <a:t> </a:t>
            </a:r>
            <a:r>
              <a:rPr lang="en-US" dirty="0" err="1" smtClean="0"/>
              <a:t>po</a:t>
            </a:r>
            <a:r>
              <a:rPr lang="en-US" dirty="0" smtClean="0"/>
              <a:t> </a:t>
            </a:r>
            <a:r>
              <a:rPr lang="sr-Latn-RS" dirty="0" smtClean="0"/>
              <a:t>šemi- </a:t>
            </a:r>
            <a:r>
              <a:rPr lang="sr-Cyrl-RS" dirty="0" smtClean="0"/>
              <a:t> </a:t>
            </a:r>
            <a:r>
              <a:rPr lang="en-US" dirty="0" err="1" smtClean="0"/>
              <a:t>Fiasp</a:t>
            </a:r>
            <a:r>
              <a:rPr lang="en-US" dirty="0" smtClean="0"/>
              <a:t> 4-6j </a:t>
            </a:r>
            <a:r>
              <a:rPr lang="en-US" dirty="0" err="1" smtClean="0"/>
              <a:t>pred</a:t>
            </a:r>
            <a:r>
              <a:rPr lang="en-US" dirty="0" smtClean="0"/>
              <a:t> </a:t>
            </a:r>
            <a:r>
              <a:rPr lang="en-US" dirty="0" err="1" smtClean="0"/>
              <a:t>dorucak</a:t>
            </a:r>
            <a:endParaRPr lang="sr-Latn-RS" dirty="0" smtClean="0"/>
          </a:p>
          <a:p>
            <a:pPr>
              <a:buNone/>
            </a:pPr>
            <a:r>
              <a:rPr lang="sr-Latn-RS" dirty="0" smtClean="0"/>
              <a:t>                                                               Fiasp 4-6j pred ručak</a:t>
            </a:r>
          </a:p>
          <a:p>
            <a:pPr>
              <a:buNone/>
            </a:pPr>
            <a:r>
              <a:rPr lang="sr-Latn-RS" dirty="0" smtClean="0"/>
              <a:t>                                                               Fiasp 4-6j pred večeru </a:t>
            </a:r>
          </a:p>
          <a:p>
            <a:pPr>
              <a:buNone/>
            </a:pPr>
            <a:r>
              <a:rPr lang="sr-Latn-RS" dirty="0" smtClean="0"/>
              <a:t>                                                               Tresiba FlexTouch 34j u 22h</a:t>
            </a:r>
          </a:p>
          <a:p>
            <a:pPr>
              <a:buNone/>
            </a:pPr>
            <a:r>
              <a:rPr lang="sr-Latn-RS" dirty="0" smtClean="0"/>
              <a:t>       3. Tensec 5mg ½+0+0</a:t>
            </a:r>
          </a:p>
          <a:p>
            <a:pPr>
              <a:buNone/>
            </a:pPr>
            <a:r>
              <a:rPr lang="sr-Latn-RS" dirty="0" smtClean="0"/>
              <a:t>       4. Vivace 2,5mg 1+0+0</a:t>
            </a:r>
          </a:p>
          <a:p>
            <a:pPr>
              <a:buNone/>
            </a:pPr>
            <a:r>
              <a:rPr lang="sr-Latn-RS" dirty="0" smtClean="0"/>
              <a:t>       5. tbl. Pepticade 40mg 1+0+0</a:t>
            </a:r>
          </a:p>
          <a:p>
            <a:pPr>
              <a:buNone/>
            </a:pPr>
            <a:endParaRPr lang="sr-Latn-RS" dirty="0" smtClean="0"/>
          </a:p>
          <a:p>
            <a:pPr>
              <a:buNone/>
            </a:pPr>
            <a:r>
              <a:rPr lang="sr-Cyrl-RS" dirty="0" smtClean="0"/>
              <a:t>Контрола за 4 недеље са резултатима профила гликемије,  </a:t>
            </a:r>
            <a:r>
              <a:rPr lang="en-US" dirty="0" smtClean="0"/>
              <a:t>HbA1C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Хипогликемија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r>
              <a:rPr lang="sr-Cyrl-RS" dirty="0" smtClean="0"/>
              <a:t>Приказ случаја 1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sr-Cyrl-CS" dirty="0" smtClean="0"/>
              <a:t>П</a:t>
            </a:r>
            <a:r>
              <a:rPr lang="sr-Cyrl-RS" dirty="0" smtClean="0"/>
              <a:t>ацијент старости 79 год, уназад преко 20год се лечи од шећерне болести, на комбинованој терапији, оралним антидијабетицима и аналогним инсулином средње дугог дејства. Не спроводи редовне самоконтроле гликемије.</a:t>
            </a:r>
          </a:p>
          <a:p>
            <a:r>
              <a:rPr lang="sr-Cyrl-RS" dirty="0" smtClean="0"/>
              <a:t>Главне тегобе: изненада изгубио свест, презнојен</a:t>
            </a:r>
          </a:p>
          <a:p>
            <a:r>
              <a:rPr lang="sr-Cyrl-RS" dirty="0" smtClean="0"/>
              <a:t>Супруга позвала службу хитне помоћи</a:t>
            </a:r>
          </a:p>
          <a:p>
            <a:r>
              <a:rPr lang="sr-Cyrl-CS" dirty="0" smtClean="0"/>
              <a:t>Е</a:t>
            </a:r>
            <a:r>
              <a:rPr lang="sr-Cyrl-RS" dirty="0" smtClean="0"/>
              <a:t>кипа је изашла на терен након 10мин, затиче пацијента без свести, спонтаног дисања уз присуство пулса на каротидним артеријама</a:t>
            </a:r>
          </a:p>
          <a:p>
            <a:endParaRPr lang="sr-Cyrl-R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Status </a:t>
            </a:r>
            <a:r>
              <a:rPr lang="en-US" dirty="0" err="1" smtClean="0"/>
              <a:t>praesens</a:t>
            </a:r>
            <a:r>
              <a:rPr lang="sr-Cyrl-RS" dirty="0" smtClean="0"/>
              <a:t>:</a:t>
            </a:r>
          </a:p>
          <a:p>
            <a:r>
              <a:rPr lang="sr-Cyrl-RS" dirty="0" smtClean="0"/>
              <a:t>Зенице су средње дилатиране и споро реактивне</a:t>
            </a:r>
          </a:p>
          <a:p>
            <a:r>
              <a:rPr lang="sr-Cyrl-RS" dirty="0" smtClean="0"/>
              <a:t>Кожа је бледа, хладна и влажна</a:t>
            </a:r>
          </a:p>
          <a:p>
            <a:r>
              <a:rPr lang="sr-Cyrl-RS" dirty="0" smtClean="0"/>
              <a:t>Акција ритмична, убрзана, тонови јасни</a:t>
            </a:r>
          </a:p>
          <a:p>
            <a:r>
              <a:rPr lang="sr-Cyrl-RS" dirty="0" smtClean="0"/>
              <a:t>Нормалан дисајни шум</a:t>
            </a:r>
          </a:p>
          <a:p>
            <a:r>
              <a:rPr lang="sr-Cyrl-RS" dirty="0" smtClean="0"/>
              <a:t>Налаз на абдомену и екстремитетима уредан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30575</TotalTime>
  <Words>742</Words>
  <Application>Microsoft Office PowerPoint</Application>
  <PresentationFormat>On-screen Show (4:3)</PresentationFormat>
  <Paragraphs>70</Paragraphs>
  <Slides>11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Aкутне и хроничне компликације шећерне болести</vt:lpstr>
      <vt:lpstr>Дијабетесна кетоацидоза</vt:lpstr>
      <vt:lpstr>Slide 3</vt:lpstr>
      <vt:lpstr>Slide 4</vt:lpstr>
      <vt:lpstr>Slide 5</vt:lpstr>
      <vt:lpstr>Slide 6</vt:lpstr>
      <vt:lpstr>Хипогликемија</vt:lpstr>
      <vt:lpstr>Slide 8</vt:lpstr>
      <vt:lpstr>Slide 9</vt:lpstr>
      <vt:lpstr>Slide 10</vt:lpstr>
      <vt:lpstr>Slide 11</vt:lpstr>
    </vt:vector>
  </TitlesOfParts>
  <Company>HP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nenad zornic</dc:creator>
  <cp:lastModifiedBy>Zeljko</cp:lastModifiedBy>
  <cp:revision>186</cp:revision>
  <dcterms:created xsi:type="dcterms:W3CDTF">2021-08-05T17:43:53Z</dcterms:created>
  <dcterms:modified xsi:type="dcterms:W3CDTF">2021-09-06T20:19:59Z</dcterms:modified>
</cp:coreProperties>
</file>

<file path=docProps/thumbnail.jpeg>
</file>